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258" r:id="rId4"/>
    <p:sldId id="266" r:id="rId5"/>
    <p:sldId id="293" r:id="rId6"/>
    <p:sldId id="292" r:id="rId7"/>
    <p:sldId id="294" r:id="rId8"/>
    <p:sldId id="269" r:id="rId9"/>
    <p:sldId id="270" r:id="rId10"/>
    <p:sldId id="274" r:id="rId11"/>
    <p:sldId id="259" r:id="rId12"/>
    <p:sldId id="268" r:id="rId13"/>
    <p:sldId id="295" r:id="rId14"/>
    <p:sldId id="291" r:id="rId15"/>
    <p:sldId id="267" r:id="rId16"/>
    <p:sldId id="273" r:id="rId17"/>
    <p:sldId id="260" r:id="rId18"/>
    <p:sldId id="272" r:id="rId19"/>
    <p:sldId id="276" r:id="rId20"/>
    <p:sldId id="275" r:id="rId21"/>
    <p:sldId id="279" r:id="rId22"/>
    <p:sldId id="261" r:id="rId23"/>
    <p:sldId id="280" r:id="rId24"/>
    <p:sldId id="281" r:id="rId25"/>
    <p:sldId id="277" r:id="rId26"/>
    <p:sldId id="264" r:id="rId27"/>
    <p:sldId id="283" r:id="rId28"/>
    <p:sldId id="299" r:id="rId29"/>
    <p:sldId id="278" r:id="rId30"/>
    <p:sldId id="288" r:id="rId31"/>
    <p:sldId id="296" r:id="rId32"/>
    <p:sldId id="286" r:id="rId33"/>
    <p:sldId id="287" r:id="rId34"/>
    <p:sldId id="289" r:id="rId35"/>
    <p:sldId id="290" r:id="rId36"/>
    <p:sldId id="297" r:id="rId37"/>
    <p:sldId id="263" r:id="rId38"/>
    <p:sldId id="284" r:id="rId39"/>
    <p:sldId id="285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17"/>
    <p:restoredTop sz="95152" autoAdjust="0"/>
  </p:normalViewPr>
  <p:slideViewPr>
    <p:cSldViewPr snapToGrid="0">
      <p:cViewPr>
        <p:scale>
          <a:sx n="150" d="100"/>
          <a:sy n="150" d="100"/>
        </p:scale>
        <p:origin x="654" y="-29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7454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4302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139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746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4715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009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0272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45516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77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546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9939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4291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6635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2930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4623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36703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36041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>
                <a:effectLst/>
              </a:rPr>
              <a:t>출력 레이어의 뉴런 하나에 영향을 미치는 입력 뉴런들의 공간 크기이다</a:t>
            </a:r>
            <a:r>
              <a:rPr lang="en-US" altLang="ko-KR" dirty="0">
                <a:effectLst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59378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49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9750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982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71494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77959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49275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79797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0453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39273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3179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150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1-2 </a:t>
            </a:r>
            <a:r>
              <a:rPr lang="ko-KR" altLang="en-US" dirty="0"/>
              <a:t>장까지 설명을 </a:t>
            </a:r>
            <a:r>
              <a:rPr lang="ko-KR" altLang="en-US" dirty="0" err="1"/>
              <a:t>했었죠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지난번에 </a:t>
            </a:r>
            <a:r>
              <a:rPr lang="en-US" altLang="ko-KR" dirty="0"/>
              <a:t>Course Introduction, Image Classification</a:t>
            </a:r>
            <a:r>
              <a:rPr lang="ko-KR" altLang="en-US" dirty="0"/>
              <a:t>에 대해서 간략하게 설명을 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3~6</a:t>
            </a:r>
            <a:r>
              <a:rPr lang="ko-KR" altLang="en-US" dirty="0"/>
              <a:t> 장은 </a:t>
            </a:r>
            <a:r>
              <a:rPr lang="en-US" altLang="ko-KR" dirty="0"/>
              <a:t>deep learning</a:t>
            </a:r>
            <a:r>
              <a:rPr lang="ko-KR" altLang="en-US" dirty="0"/>
              <a:t>의 기본적인 구조에 대해 설명하고 있어서</a:t>
            </a:r>
            <a:r>
              <a:rPr lang="en-US" altLang="ko-KR" dirty="0"/>
              <a:t>,</a:t>
            </a:r>
            <a:r>
              <a:rPr lang="ko-KR" altLang="en-US" dirty="0"/>
              <a:t> 이 보다는 </a:t>
            </a:r>
            <a:r>
              <a:rPr lang="en-US" altLang="ko-KR" dirty="0"/>
              <a:t>Vision</a:t>
            </a:r>
            <a:r>
              <a:rPr lang="ko-KR" altLang="en-US" dirty="0"/>
              <a:t>에서 가장 중요한 요소인 </a:t>
            </a:r>
            <a:r>
              <a:rPr lang="en-US" altLang="ko-KR" dirty="0"/>
              <a:t>CNN</a:t>
            </a:r>
            <a:r>
              <a:rPr lang="ko-KR" altLang="en-US" dirty="0"/>
              <a:t>에 대해 설명하려 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61589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699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784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259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CNN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은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1989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년 “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Backpropagation applied to handwritten zip code recognition, </a:t>
            </a:r>
            <a:r>
              <a:rPr lang="en-US" altLang="ko-KR" b="0" i="0" dirty="0" err="1">
                <a:solidFill>
                  <a:srgbClr val="666666"/>
                </a:solidFill>
                <a:effectLst/>
                <a:latin typeface="Noto Sans KR"/>
              </a:rPr>
              <a:t>LeCun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, 1989”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에서 처음 소개되었습니다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이미지를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flat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하게 펼쳐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MLP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로 학습하는 것은 분명 가능하나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, flat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하게 펼치는 행위에서 이미지의 지역적 정보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(topological information)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가 날아가버리며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,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해당 데이터를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Noto Sans KR"/>
              </a:rPr>
              <a:t>추상화시키지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 않고 바로 연산을 시작하기에 학습 시간과 능률에 있어 굉장히 비효율적입니다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.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때문에 이미지의 지역적 정보를 잘 살릴 수 있는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receptive field concept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를 채용한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CNN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이 도입되었고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,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좋은 결과를 거두고 있습니다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 KR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2089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753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-KR" sz="2500" b="1" dirty="0">
                <a:solidFill>
                  <a:srgbClr val="19264B"/>
                </a:solidFill>
              </a:rPr>
              <a:t>6</a:t>
            </a:r>
            <a:r>
              <a:rPr lang="ko-KR" altLang="en-US" sz="2500" b="1" dirty="0">
                <a:solidFill>
                  <a:srgbClr val="19264B"/>
                </a:solidFill>
              </a:rPr>
              <a:t>기 </a:t>
            </a:r>
            <a:r>
              <a:rPr lang="en-US" altLang="ko-KR" sz="2500" b="1" dirty="0">
                <a:solidFill>
                  <a:srgbClr val="19264B"/>
                </a:solidFill>
              </a:rPr>
              <a:t>CS 231n </a:t>
            </a:r>
            <a:r>
              <a:rPr lang="en-US" altLang="ko" sz="2500" b="1" dirty="0">
                <a:solidFill>
                  <a:srgbClr val="19264B"/>
                </a:solidFill>
              </a:rPr>
              <a:t>2</a:t>
            </a:r>
            <a:r>
              <a:rPr lang="ko" altLang="en-US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4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04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최동욱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등장 배경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1" name="Picture 2" descr="CUAI 중앙대학교 인공지능 학회 - YouTube">
            <a:extLst>
              <a:ext uri="{FF2B5EF4-FFF2-40B4-BE49-F238E27FC236}">
                <a16:creationId xmlns:a16="http://schemas.microsoft.com/office/drawing/2014/main" id="{F2F4D515-1DC6-2786-FC20-5B14674FF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0" t="40039" r="72498" b="52664"/>
          <a:stretch/>
        </p:blipFill>
        <p:spPr bwMode="auto">
          <a:xfrm>
            <a:off x="2976832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UAI 중앙대학교 인공지능 학회 - YouTube">
            <a:extLst>
              <a:ext uri="{FF2B5EF4-FFF2-40B4-BE49-F238E27FC236}">
                <a16:creationId xmlns:a16="http://schemas.microsoft.com/office/drawing/2014/main" id="{1304DC88-2A09-C2B9-C7DD-5C342AE5A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2" t="40039" r="65316" b="52664"/>
          <a:stretch/>
        </p:blipFill>
        <p:spPr bwMode="auto">
          <a:xfrm>
            <a:off x="3555775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UAI 중앙대학교 인공지능 학회 - YouTube">
            <a:extLst>
              <a:ext uri="{FF2B5EF4-FFF2-40B4-BE49-F238E27FC236}">
                <a16:creationId xmlns:a16="http://schemas.microsoft.com/office/drawing/2014/main" id="{AC1FAE94-452E-4143-FF9C-CED87E8644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84" t="40039" r="58134" b="52664"/>
          <a:stretch/>
        </p:blipFill>
        <p:spPr bwMode="auto">
          <a:xfrm>
            <a:off x="4134718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UAI 중앙대학교 인공지능 학회 - YouTube">
            <a:extLst>
              <a:ext uri="{FF2B5EF4-FFF2-40B4-BE49-F238E27FC236}">
                <a16:creationId xmlns:a16="http://schemas.microsoft.com/office/drawing/2014/main" id="{8ECECFD6-D862-B79F-FB9A-52568357F7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66" t="40039" r="50952" b="52664"/>
          <a:stretch/>
        </p:blipFill>
        <p:spPr bwMode="auto">
          <a:xfrm>
            <a:off x="4713661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UAI 중앙대학교 인공지능 학회 - YouTube">
            <a:extLst>
              <a:ext uri="{FF2B5EF4-FFF2-40B4-BE49-F238E27FC236}">
                <a16:creationId xmlns:a16="http://schemas.microsoft.com/office/drawing/2014/main" id="{3F819BDD-5F6E-725C-965E-8244BB399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48" t="40039" r="43770" b="52664"/>
          <a:stretch/>
        </p:blipFill>
        <p:spPr bwMode="auto">
          <a:xfrm>
            <a:off x="5292604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UAI 중앙대학교 인공지능 학회 - YouTube">
            <a:extLst>
              <a:ext uri="{FF2B5EF4-FFF2-40B4-BE49-F238E27FC236}">
                <a16:creationId xmlns:a16="http://schemas.microsoft.com/office/drawing/2014/main" id="{981F5877-3B93-16F2-A461-A02D0615A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30" t="40039" r="36588" b="52664"/>
          <a:stretch/>
        </p:blipFill>
        <p:spPr bwMode="auto">
          <a:xfrm>
            <a:off x="5871547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UAI 중앙대학교 인공지능 학회 - YouTube">
            <a:extLst>
              <a:ext uri="{FF2B5EF4-FFF2-40B4-BE49-F238E27FC236}">
                <a16:creationId xmlns:a16="http://schemas.microsoft.com/office/drawing/2014/main" id="{80E08941-E032-A284-07AD-957CC48F77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12" t="40039" r="29406" b="52664"/>
          <a:stretch/>
        </p:blipFill>
        <p:spPr bwMode="auto">
          <a:xfrm>
            <a:off x="6450490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UAI 중앙대학교 인공지능 학회 - YouTube">
            <a:extLst>
              <a:ext uri="{FF2B5EF4-FFF2-40B4-BE49-F238E27FC236}">
                <a16:creationId xmlns:a16="http://schemas.microsoft.com/office/drawing/2014/main" id="{A57A889A-5F53-A32D-3FAB-B93A0B0FA3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4" t="40039" r="22224" b="52664"/>
          <a:stretch/>
        </p:blipFill>
        <p:spPr bwMode="auto">
          <a:xfrm>
            <a:off x="7029433" y="3007248"/>
            <a:ext cx="369393" cy="3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UAI 중앙대학교 인공지능 학회 - YouTube">
            <a:extLst>
              <a:ext uri="{FF2B5EF4-FFF2-40B4-BE49-F238E27FC236}">
                <a16:creationId xmlns:a16="http://schemas.microsoft.com/office/drawing/2014/main" id="{B3362266-4848-E39E-325A-9AAF2A3E6A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0" t="47336" r="72498" b="45367"/>
          <a:stretch/>
        </p:blipFill>
        <p:spPr bwMode="auto">
          <a:xfrm>
            <a:off x="2976831" y="3541311"/>
            <a:ext cx="36939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CUAI 중앙대학교 인공지능 학회 - YouTube">
            <a:extLst>
              <a:ext uri="{FF2B5EF4-FFF2-40B4-BE49-F238E27FC236}">
                <a16:creationId xmlns:a16="http://schemas.microsoft.com/office/drawing/2014/main" id="{743F2781-DB2E-B415-EC11-7E56A2130E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2" t="47336" r="65316" b="45367"/>
          <a:stretch/>
        </p:blipFill>
        <p:spPr bwMode="auto">
          <a:xfrm>
            <a:off x="3555775" y="3541310"/>
            <a:ext cx="36939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CUAI 중앙대학교 인공지능 학회 - YouTube">
            <a:extLst>
              <a:ext uri="{FF2B5EF4-FFF2-40B4-BE49-F238E27FC236}">
                <a16:creationId xmlns:a16="http://schemas.microsoft.com/office/drawing/2014/main" id="{72788FEA-4618-C930-ABBB-F2C12632F8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84" t="47336" r="58198" b="45367"/>
          <a:stretch/>
        </p:blipFill>
        <p:spPr bwMode="auto">
          <a:xfrm>
            <a:off x="4136357" y="3541309"/>
            <a:ext cx="366114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UAI 중앙대학교 인공지능 학회 - YouTube">
            <a:extLst>
              <a:ext uri="{FF2B5EF4-FFF2-40B4-BE49-F238E27FC236}">
                <a16:creationId xmlns:a16="http://schemas.microsoft.com/office/drawing/2014/main" id="{035E2EED-569C-6A56-3442-A65EC6821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02" t="47336" r="51080" b="45367"/>
          <a:stretch/>
        </p:blipFill>
        <p:spPr bwMode="auto">
          <a:xfrm>
            <a:off x="4716940" y="3541308"/>
            <a:ext cx="366114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UAI 중앙대학교 인공지능 학회 - YouTube">
            <a:extLst>
              <a:ext uri="{FF2B5EF4-FFF2-40B4-BE49-F238E27FC236}">
                <a16:creationId xmlns:a16="http://schemas.microsoft.com/office/drawing/2014/main" id="{504D1406-7807-7587-2374-A635ADFC5E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20" t="47336" r="43962" b="45367"/>
          <a:stretch/>
        </p:blipFill>
        <p:spPr bwMode="auto">
          <a:xfrm>
            <a:off x="5295884" y="3541308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UAI 중앙대학교 인공지능 학회 - YouTube">
            <a:extLst>
              <a:ext uri="{FF2B5EF4-FFF2-40B4-BE49-F238E27FC236}">
                <a16:creationId xmlns:a16="http://schemas.microsoft.com/office/drawing/2014/main" id="{D1544C25-CF7D-AB6F-A24C-D16B4F2395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38" t="47336" r="36844" b="45367"/>
          <a:stretch/>
        </p:blipFill>
        <p:spPr bwMode="auto">
          <a:xfrm>
            <a:off x="5874827" y="3541307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UAI 중앙대학교 인공지능 학회 - YouTube">
            <a:extLst>
              <a:ext uri="{FF2B5EF4-FFF2-40B4-BE49-F238E27FC236}">
                <a16:creationId xmlns:a16="http://schemas.microsoft.com/office/drawing/2014/main" id="{34CA3B39-C236-8FDB-A4BD-B0D7A643A5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56" t="47336" r="29726" b="45367"/>
          <a:stretch/>
        </p:blipFill>
        <p:spPr bwMode="auto">
          <a:xfrm>
            <a:off x="6450490" y="3541307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UAI 중앙대학교 인공지능 학회 - YouTube">
            <a:extLst>
              <a:ext uri="{FF2B5EF4-FFF2-40B4-BE49-F238E27FC236}">
                <a16:creationId xmlns:a16="http://schemas.microsoft.com/office/drawing/2014/main" id="{8269A652-1FD1-61F2-5FE7-97A9FFB809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74" t="47336" r="22608" b="45367"/>
          <a:stretch/>
        </p:blipFill>
        <p:spPr bwMode="auto">
          <a:xfrm>
            <a:off x="7026153" y="3541307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UAI 중앙대학교 인공지능 학회 - YouTube">
            <a:extLst>
              <a:ext uri="{FF2B5EF4-FFF2-40B4-BE49-F238E27FC236}">
                <a16:creationId xmlns:a16="http://schemas.microsoft.com/office/drawing/2014/main" id="{4AE45CAC-EF0E-E0B0-1450-A82441FD43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0" t="54633" r="72498" b="38070"/>
          <a:stretch/>
        </p:blipFill>
        <p:spPr bwMode="auto">
          <a:xfrm>
            <a:off x="2976830" y="4075373"/>
            <a:ext cx="36939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UAI 중앙대학교 인공지능 학회 - YouTube">
            <a:extLst>
              <a:ext uri="{FF2B5EF4-FFF2-40B4-BE49-F238E27FC236}">
                <a16:creationId xmlns:a16="http://schemas.microsoft.com/office/drawing/2014/main" id="{162C7DBC-F3E2-F795-1ED9-6ECD66AE1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1" t="54633" r="65380" b="38070"/>
          <a:stretch/>
        </p:blipFill>
        <p:spPr bwMode="auto">
          <a:xfrm>
            <a:off x="3555775" y="4075373"/>
            <a:ext cx="366114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CUAI 중앙대학교 인공지능 학회 - YouTube">
            <a:extLst>
              <a:ext uri="{FF2B5EF4-FFF2-40B4-BE49-F238E27FC236}">
                <a16:creationId xmlns:a16="http://schemas.microsoft.com/office/drawing/2014/main" id="{FF3F955B-9270-659A-9CE2-5970989D91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0" t="54633" r="58261" b="38070"/>
          <a:stretch/>
        </p:blipFill>
        <p:spPr bwMode="auto">
          <a:xfrm>
            <a:off x="4136358" y="4075373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CUAI 중앙대학교 인공지능 학회 - YouTube">
            <a:extLst>
              <a:ext uri="{FF2B5EF4-FFF2-40B4-BE49-F238E27FC236}">
                <a16:creationId xmlns:a16="http://schemas.microsoft.com/office/drawing/2014/main" id="{C8E36EA9-F5BD-84E7-9C96-3610288C31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39" t="54633" r="51142" b="38070"/>
          <a:stretch/>
        </p:blipFill>
        <p:spPr bwMode="auto">
          <a:xfrm>
            <a:off x="4713661" y="4075367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CUAI 중앙대학교 인공지능 학회 - YouTube">
            <a:extLst>
              <a:ext uri="{FF2B5EF4-FFF2-40B4-BE49-F238E27FC236}">
                <a16:creationId xmlns:a16="http://schemas.microsoft.com/office/drawing/2014/main" id="{C705E48F-4CCE-AA7C-DA57-07A940A96D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8" t="54633" r="44023" b="38070"/>
          <a:stretch/>
        </p:blipFill>
        <p:spPr bwMode="auto">
          <a:xfrm>
            <a:off x="5295884" y="4075366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UAI 중앙대학교 인공지능 학회 - YouTube">
            <a:extLst>
              <a:ext uri="{FF2B5EF4-FFF2-40B4-BE49-F238E27FC236}">
                <a16:creationId xmlns:a16="http://schemas.microsoft.com/office/drawing/2014/main" id="{1457C850-6509-EEED-0BAF-CD9F328D3B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7" t="54633" r="36904" b="38070"/>
          <a:stretch/>
        </p:blipFill>
        <p:spPr bwMode="auto">
          <a:xfrm>
            <a:off x="5876466" y="4075366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CUAI 중앙대학교 인공지능 학회 - YouTube">
            <a:extLst>
              <a:ext uri="{FF2B5EF4-FFF2-40B4-BE49-F238E27FC236}">
                <a16:creationId xmlns:a16="http://schemas.microsoft.com/office/drawing/2014/main" id="{D04D8E4B-365B-CF01-5DCD-4DA9601BAF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96" t="54633" r="29785" b="38070"/>
          <a:stretch/>
        </p:blipFill>
        <p:spPr bwMode="auto">
          <a:xfrm>
            <a:off x="6450489" y="4075365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UAI 중앙대학교 인공지능 학회 - YouTube">
            <a:extLst>
              <a:ext uri="{FF2B5EF4-FFF2-40B4-BE49-F238E27FC236}">
                <a16:creationId xmlns:a16="http://schemas.microsoft.com/office/drawing/2014/main" id="{87D911D5-0914-894E-FD22-4995A9AF59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15" t="54633" r="22666" b="38070"/>
          <a:stretch/>
        </p:blipFill>
        <p:spPr bwMode="auto">
          <a:xfrm>
            <a:off x="7024512" y="4075365"/>
            <a:ext cx="366113" cy="375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CUAI 중앙대학교 인공지능 학회 - YouTube">
            <a:extLst>
              <a:ext uri="{FF2B5EF4-FFF2-40B4-BE49-F238E27FC236}">
                <a16:creationId xmlns:a16="http://schemas.microsoft.com/office/drawing/2014/main" id="{E894526F-85E3-F1DD-6F1E-A532B709B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0" t="40039" r="22637" b="39246"/>
          <a:stretch/>
        </p:blipFill>
        <p:spPr bwMode="auto">
          <a:xfrm>
            <a:off x="3723593" y="1058854"/>
            <a:ext cx="2934031" cy="106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화살표: 아래쪽 37">
            <a:extLst>
              <a:ext uri="{FF2B5EF4-FFF2-40B4-BE49-F238E27FC236}">
                <a16:creationId xmlns:a16="http://schemas.microsoft.com/office/drawing/2014/main" id="{5A5F8C3F-4267-5C30-6505-9F67C1550B43}"/>
              </a:ext>
            </a:extLst>
          </p:cNvPr>
          <p:cNvSpPr/>
          <p:nvPr/>
        </p:nvSpPr>
        <p:spPr>
          <a:xfrm>
            <a:off x="5087738" y="2370309"/>
            <a:ext cx="205740" cy="53857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12040A7-3BD7-E88D-BE62-A64A5DE9A59C}"/>
              </a:ext>
            </a:extLst>
          </p:cNvPr>
          <p:cNvSpPr/>
          <p:nvPr/>
        </p:nvSpPr>
        <p:spPr>
          <a:xfrm>
            <a:off x="3753614" y="1055550"/>
            <a:ext cx="336550" cy="344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C99BA8B-D05D-F1F9-4E76-22D3FBBD04EF}"/>
              </a:ext>
            </a:extLst>
          </p:cNvPr>
          <p:cNvSpPr/>
          <p:nvPr/>
        </p:nvSpPr>
        <p:spPr>
          <a:xfrm>
            <a:off x="6296995" y="1779833"/>
            <a:ext cx="336550" cy="344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85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등장 배경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CC96DD58-F85A-C980-101C-479E55968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5" y="989058"/>
            <a:ext cx="5769516" cy="2307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8E717EB-C42E-CB55-C0BA-2EA0E732DC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88" t="39271" r="11274" b="3009"/>
          <a:stretch/>
        </p:blipFill>
        <p:spPr>
          <a:xfrm>
            <a:off x="5202621" y="2615764"/>
            <a:ext cx="3775841" cy="18780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등장 배경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959ECED3-AFF8-F503-C5B9-8B4DC605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278" y="1055550"/>
            <a:ext cx="6594128" cy="2375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22DD8D-6177-41B4-C036-85315DD52659}"/>
              </a:ext>
            </a:extLst>
          </p:cNvPr>
          <p:cNvSpPr txBox="1"/>
          <p:nvPr/>
        </p:nvSpPr>
        <p:spPr>
          <a:xfrm>
            <a:off x="3604867" y="3508311"/>
            <a:ext cx="3182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ore-KR" u="none" strike="noStrike" dirty="0">
                <a:solidFill>
                  <a:srgbClr val="212529"/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Alex </a:t>
            </a:r>
            <a:r>
              <a:rPr lang="en" altLang="ko-Kore-KR" u="none" strike="noStrike" dirty="0" err="1">
                <a:solidFill>
                  <a:srgbClr val="212529"/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Khrizevsky</a:t>
            </a:r>
            <a:r>
              <a:rPr kumimoji="1" lang="en-US" altLang="ko-Kore-KR" dirty="0">
                <a:latin typeface="NanumGothic" panose="020D0604000000000000" pitchFamily="34" charset="-127"/>
                <a:ea typeface="NanumGothic" panose="020D0604000000000000" pitchFamily="34" charset="-127"/>
              </a:rPr>
              <a:t> et al. </a:t>
            </a:r>
            <a:r>
              <a:rPr kumimoji="1" lang="en-US" altLang="ko-Kore-KR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AlexNet</a:t>
            </a:r>
            <a:r>
              <a:rPr kumimoji="1" lang="en-US" altLang="ko-Kore-KR" dirty="0">
                <a:latin typeface="NanumGothic" panose="020D0604000000000000" pitchFamily="34" charset="-127"/>
                <a:ea typeface="NanumGothic" panose="020D0604000000000000" pitchFamily="34" charset="-127"/>
              </a:rPr>
              <a:t> 2012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5645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구조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3736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구조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53C697B-96EB-2CD0-EEFF-9A2EB862B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692" y="1300541"/>
            <a:ext cx="6975364" cy="236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208B51-175D-EC50-8FD9-A45EE1E3A24A}"/>
              </a:ext>
            </a:extLst>
          </p:cNvPr>
          <p:cNvSpPr txBox="1"/>
          <p:nvPr/>
        </p:nvSpPr>
        <p:spPr>
          <a:xfrm>
            <a:off x="3118348" y="3963398"/>
            <a:ext cx="3998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[INPUT - CONV – RELU(Activation) - POOL - FC]</a:t>
            </a:r>
          </a:p>
        </p:txBody>
      </p:sp>
    </p:spTree>
    <p:extLst>
      <p:ext uri="{BB962C8B-B14F-4D97-AF65-F5344CB8AC3E}">
        <p14:creationId xmlns:p14="http://schemas.microsoft.com/office/powerpoint/2010/main" val="2652757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53C697B-96EB-2CD0-EEFF-9A2EB862B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692" y="1300541"/>
            <a:ext cx="6975364" cy="236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B6F63F4-B55F-B7F0-9C0E-C9EB9F9CD421}"/>
              </a:ext>
            </a:extLst>
          </p:cNvPr>
          <p:cNvSpPr/>
          <p:nvPr/>
        </p:nvSpPr>
        <p:spPr>
          <a:xfrm>
            <a:off x="2553464" y="1300540"/>
            <a:ext cx="1116836" cy="1976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21B878-7928-480D-DCCF-7F67F6A21FC1}"/>
              </a:ext>
            </a:extLst>
          </p:cNvPr>
          <p:cNvSpPr/>
          <p:nvPr/>
        </p:nvSpPr>
        <p:spPr>
          <a:xfrm>
            <a:off x="4382266" y="1300540"/>
            <a:ext cx="1116836" cy="1976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205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D5090455-E026-7D86-E57B-F44B1EF9A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7676" y="1428930"/>
            <a:ext cx="6714100" cy="257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84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D5090455-E026-7D86-E57B-F44B1EF9A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376" y="1055550"/>
            <a:ext cx="6077224" cy="2327640"/>
          </a:xfrm>
          <a:prstGeom prst="rect">
            <a:avLst/>
          </a:prstGeom>
        </p:spPr>
      </p:pic>
      <p:pic>
        <p:nvPicPr>
          <p:cNvPr id="1026" name="Picture 2" descr="Want to know how Deep Learning works? Here's a quick guide for everyone.">
            <a:extLst>
              <a:ext uri="{FF2B5EF4-FFF2-40B4-BE49-F238E27FC236}">
                <a16:creationId xmlns:a16="http://schemas.microsoft.com/office/drawing/2014/main" id="{0276E6BC-0B44-ED81-1954-01E762A9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692" y="2579865"/>
            <a:ext cx="3387256" cy="225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235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 descr="도표이(가) 표시된 사진&#10;&#10;자동 생성된 설명">
            <a:extLst>
              <a:ext uri="{FF2B5EF4-FFF2-40B4-BE49-F238E27FC236}">
                <a16:creationId xmlns:a16="http://schemas.microsoft.com/office/drawing/2014/main" id="{62002B2F-3866-63F0-4B1E-71366AC8B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798" y="1414512"/>
            <a:ext cx="6031404" cy="276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23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4FE0C6CA-A436-F0C2-DCE7-3F51A2C3D2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430"/>
          <a:stretch/>
        </p:blipFill>
        <p:spPr>
          <a:xfrm>
            <a:off x="2196901" y="1511253"/>
            <a:ext cx="2546550" cy="25273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2DCC9C-E806-2B86-D4AC-69FA71CC0E39}"/>
              </a:ext>
            </a:extLst>
          </p:cNvPr>
          <p:cNvSpPr txBox="1"/>
          <p:nvPr/>
        </p:nvSpPr>
        <p:spPr>
          <a:xfrm>
            <a:off x="5016500" y="1698468"/>
            <a:ext cx="3124200" cy="2152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dirty="0">
                <a:latin typeface="나눔고딕" pitchFamily="2" charset="-127"/>
                <a:ea typeface="나눔고딕" pitchFamily="2" charset="-127"/>
              </a:rPr>
              <a:t>이미지 크기 </a:t>
            </a: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: N x N</a:t>
            </a: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b="1" dirty="0">
                <a:latin typeface="나눔고딕" pitchFamily="2" charset="-127"/>
                <a:ea typeface="나눔고딕" pitchFamily="2" charset="-127"/>
              </a:rPr>
              <a:t>필터 크기 </a:t>
            </a: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: F x F </a:t>
            </a: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b="1" dirty="0" err="1">
                <a:latin typeface="나눔고딕" pitchFamily="2" charset="-127"/>
                <a:ea typeface="나눔고딕" pitchFamily="2" charset="-127"/>
              </a:rPr>
              <a:t>스트라이드</a:t>
            </a: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: stride</a:t>
            </a: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Output size: (N - F) / stride + 1</a:t>
            </a:r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084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/>
              <a:t>응용통계학과</a:t>
            </a:r>
            <a:r>
              <a:rPr lang="en-US" altLang="ko" dirty="0"/>
              <a:t>1</a:t>
            </a:r>
            <a:r>
              <a:rPr lang="en-US" altLang="ko-KR" dirty="0"/>
              <a:t>8</a:t>
            </a:r>
            <a:r>
              <a:rPr lang="ko-KR" altLang="en-US" dirty="0"/>
              <a:t> </a:t>
            </a:r>
            <a:r>
              <a:rPr lang="ko" altLang="en-US" dirty="0"/>
              <a:t>곽수민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/>
              <a:t>기계공학과</a:t>
            </a:r>
            <a:r>
              <a:rPr lang="en-US" altLang="ko" dirty="0"/>
              <a:t>1</a:t>
            </a:r>
            <a:r>
              <a:rPr lang="en-US" altLang="ko-KR" dirty="0"/>
              <a:t>8</a:t>
            </a:r>
            <a:r>
              <a:rPr lang="ko" dirty="0"/>
              <a:t> </a:t>
            </a:r>
            <a:r>
              <a:rPr lang="ko" altLang="en-US" dirty="0"/>
              <a:t>이규원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/>
              <a:t>수학</a:t>
            </a:r>
            <a:r>
              <a:rPr lang="ko-KR" altLang="en-US" dirty="0"/>
              <a:t>교육</a:t>
            </a:r>
            <a:r>
              <a:rPr lang="ko" altLang="en-US" dirty="0"/>
              <a:t>과</a:t>
            </a:r>
            <a:r>
              <a:rPr lang="en-US" altLang="ko" dirty="0"/>
              <a:t>1</a:t>
            </a:r>
            <a:r>
              <a:rPr lang="en-US" altLang="ko-KR" dirty="0"/>
              <a:t>8</a:t>
            </a:r>
            <a:r>
              <a:rPr lang="ko" dirty="0"/>
              <a:t> </a:t>
            </a:r>
            <a:r>
              <a:rPr lang="ko" altLang="en-US" dirty="0"/>
              <a:t>정은진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소프트웨어학과</a:t>
            </a:r>
            <a:r>
              <a:rPr lang="en-US" altLang="ko-KR" dirty="0"/>
              <a:t>19</a:t>
            </a:r>
            <a:r>
              <a:rPr lang="ko-KR" altLang="en-US" dirty="0"/>
              <a:t> 최동욱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A548D2-F038-AACC-E8B5-5A16735440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726" b="17343"/>
          <a:stretch/>
        </p:blipFill>
        <p:spPr>
          <a:xfrm>
            <a:off x="1723931" y="1288254"/>
            <a:ext cx="4038237" cy="338844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661C38-A074-4932-BF17-29E8E6677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6596" y="1222026"/>
            <a:ext cx="4178758" cy="319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773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680D4A6B-1ABB-5B52-A57F-FD6E14E4C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931" y="1034949"/>
            <a:ext cx="4979401" cy="2314788"/>
          </a:xfrm>
          <a:prstGeom prst="rect">
            <a:avLst/>
          </a:prstGeom>
        </p:spPr>
      </p:pic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43E416ED-07B5-F647-36BD-948C34D93F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939" t="13319" r="-316" b="10722"/>
          <a:stretch/>
        </p:blipFill>
        <p:spPr>
          <a:xfrm>
            <a:off x="5530850" y="2861775"/>
            <a:ext cx="3073399" cy="1919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5E2A4B-84DC-4E08-57D6-EE78249338E7}"/>
              </a:ext>
            </a:extLst>
          </p:cNvPr>
          <p:cNvSpPr txBox="1"/>
          <p:nvPr/>
        </p:nvSpPr>
        <p:spPr>
          <a:xfrm>
            <a:off x="2320816" y="3662200"/>
            <a:ext cx="2343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32x32 -&gt; 28x28 -&gt; 24x24</a:t>
            </a:r>
            <a:endParaRPr lang="ko-KR" altLang="en-US" b="1" dirty="0">
              <a:latin typeface="나눔고딕" pitchFamily="2" charset="-127"/>
              <a:ea typeface="나눔고딕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E4CC97-60FC-430F-E6FE-E95C2DC9DB5C}"/>
              </a:ext>
            </a:extLst>
          </p:cNvPr>
          <p:cNvCxnSpPr/>
          <p:nvPr/>
        </p:nvCxnSpPr>
        <p:spPr>
          <a:xfrm>
            <a:off x="5697416" y="4698609"/>
            <a:ext cx="286980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CC5DE0F-DFD4-202F-BE0A-8CB76D07B3A5}"/>
              </a:ext>
            </a:extLst>
          </p:cNvPr>
          <p:cNvCxnSpPr>
            <a:cxnSpLocks/>
          </p:cNvCxnSpPr>
          <p:nvPr/>
        </p:nvCxnSpPr>
        <p:spPr>
          <a:xfrm>
            <a:off x="2389163" y="3969977"/>
            <a:ext cx="211249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818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Padding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4BC86858-4459-596C-D21C-774DE4B39E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3" name="AutoShape 4" descr="Untitled">
            <a:extLst>
              <a:ext uri="{FF2B5EF4-FFF2-40B4-BE49-F238E27FC236}">
                <a16:creationId xmlns:a16="http://schemas.microsoft.com/office/drawing/2014/main" id="{724A64AA-1654-6384-0598-2440439015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4" name="AutoShape 6" descr="Untitled">
            <a:extLst>
              <a:ext uri="{FF2B5EF4-FFF2-40B4-BE49-F238E27FC236}">
                <a16:creationId xmlns:a16="http://schemas.microsoft.com/office/drawing/2014/main" id="{92E58FB4-1BCF-AFD1-141F-33BF30D1E6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E6E66F-249B-0C1B-863B-A2339B9FB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498" y="1233651"/>
            <a:ext cx="2375702" cy="3107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C47692-A278-9CF5-D4EE-F74569FBC169}"/>
              </a:ext>
            </a:extLst>
          </p:cNvPr>
          <p:cNvSpPr txBox="1"/>
          <p:nvPr/>
        </p:nvSpPr>
        <p:spPr>
          <a:xfrm>
            <a:off x="5016499" y="1698468"/>
            <a:ext cx="3438183" cy="161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dirty="0">
                <a:latin typeface="나눔고딕" pitchFamily="2" charset="-127"/>
                <a:ea typeface="나눔고딕" pitchFamily="2" charset="-127"/>
              </a:rPr>
              <a:t>이미지</a:t>
            </a: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dirty="0">
                <a:latin typeface="나눔고딕" pitchFamily="2" charset="-127"/>
                <a:ea typeface="나눔고딕" pitchFamily="2" charset="-127"/>
              </a:rPr>
              <a:t>데이터 축소 막음</a:t>
            </a:r>
            <a:endParaRPr lang="en-US" altLang="ko-KR" dirty="0"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b="1" dirty="0">
                <a:latin typeface="나눔고딕" pitchFamily="2" charset="-127"/>
                <a:ea typeface="나눔고딕" pitchFamily="2" charset="-127"/>
              </a:rPr>
              <a:t>특정 </a:t>
            </a:r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stride</a:t>
            </a:r>
            <a:r>
              <a:rPr lang="ko-KR" altLang="en-US" b="1" dirty="0">
                <a:latin typeface="나눔고딕" pitchFamily="2" charset="-127"/>
                <a:ea typeface="나눔고딕" pitchFamily="2" charset="-127"/>
              </a:rPr>
              <a:t>에서 계산 안되는 거 막음</a:t>
            </a:r>
            <a:endParaRPr lang="en-US" altLang="ko-KR" b="1" dirty="0"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Edge pixel data </a:t>
            </a:r>
            <a:r>
              <a:rPr lang="ko-KR" altLang="en-US" b="1" dirty="0">
                <a:latin typeface="나눔고딕" pitchFamily="2" charset="-127"/>
                <a:ea typeface="나눔고딕" pitchFamily="2" charset="-127"/>
              </a:rPr>
              <a:t>활용</a:t>
            </a:r>
            <a:endParaRPr lang="en-US" altLang="ko-KR" b="1" dirty="0"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5519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구조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4BC86858-4459-596C-D21C-774DE4B39E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3" name="AutoShape 4" descr="Untitled">
            <a:extLst>
              <a:ext uri="{FF2B5EF4-FFF2-40B4-BE49-F238E27FC236}">
                <a16:creationId xmlns:a16="http://schemas.microsoft.com/office/drawing/2014/main" id="{724A64AA-1654-6384-0598-2440439015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4" name="AutoShape 6" descr="Untitled">
            <a:extLst>
              <a:ext uri="{FF2B5EF4-FFF2-40B4-BE49-F238E27FC236}">
                <a16:creationId xmlns:a16="http://schemas.microsoft.com/office/drawing/2014/main" id="{92E58FB4-1BCF-AFD1-141F-33BF30D1E6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pic>
        <p:nvPicPr>
          <p:cNvPr id="7" name="그림 6" descr="도표이(가) 표시된 사진&#10;&#10;자동 생성된 설명">
            <a:extLst>
              <a:ext uri="{FF2B5EF4-FFF2-40B4-BE49-F238E27FC236}">
                <a16:creationId xmlns:a16="http://schemas.microsoft.com/office/drawing/2014/main" id="{03FD185C-6EDD-D3B8-735E-7789665F8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296" y="1308027"/>
            <a:ext cx="5994708" cy="283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00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4BC86858-4459-596C-D21C-774DE4B39E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3" name="AutoShape 4" descr="Untitled">
            <a:extLst>
              <a:ext uri="{FF2B5EF4-FFF2-40B4-BE49-F238E27FC236}">
                <a16:creationId xmlns:a16="http://schemas.microsoft.com/office/drawing/2014/main" id="{724A64AA-1654-6384-0598-2440439015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sp>
        <p:nvSpPr>
          <p:cNvPr id="4" name="AutoShape 6" descr="Untitled">
            <a:extLst>
              <a:ext uri="{FF2B5EF4-FFF2-40B4-BE49-F238E27FC236}">
                <a16:creationId xmlns:a16="http://schemas.microsoft.com/office/drawing/2014/main" id="{92E58FB4-1BCF-AFD1-141F-33BF30D1E6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ore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55B80D3-C3D6-8519-2F77-552E0A3C2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500" y="1109697"/>
            <a:ext cx="5816600" cy="3071847"/>
          </a:xfrm>
          <a:prstGeom prst="rect">
            <a:avLst/>
          </a:prstGeom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3E85C5ED-A15B-2172-80E0-B8A01A202CF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구조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18251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 Layer</a:t>
            </a: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53C697B-96EB-2CD0-EEFF-9A2EB862B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692" y="1300541"/>
            <a:ext cx="6975364" cy="236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B6F63F4-B55F-B7F0-9C0E-C9EB9F9CD421}"/>
              </a:ext>
            </a:extLst>
          </p:cNvPr>
          <p:cNvSpPr/>
          <p:nvPr/>
        </p:nvSpPr>
        <p:spPr>
          <a:xfrm>
            <a:off x="3702814" y="1300540"/>
            <a:ext cx="723136" cy="1976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21B878-7928-480D-DCCF-7F67F6A21FC1}"/>
              </a:ext>
            </a:extLst>
          </p:cNvPr>
          <p:cNvSpPr/>
          <p:nvPr/>
        </p:nvSpPr>
        <p:spPr>
          <a:xfrm>
            <a:off x="5366514" y="1300540"/>
            <a:ext cx="723136" cy="1976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664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41795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CB340F2-925F-9EE8-84C2-F0A8D50B7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118" y="1391982"/>
            <a:ext cx="3583776" cy="2740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28ADDF-FFD5-FA37-C9F5-4360A28637C2}"/>
              </a:ext>
            </a:extLst>
          </p:cNvPr>
          <p:cNvSpPr txBox="1"/>
          <p:nvPr/>
        </p:nvSpPr>
        <p:spPr>
          <a:xfrm>
            <a:off x="6320912" y="2562194"/>
            <a:ext cx="2746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나눔고딕" pitchFamily="2" charset="-127"/>
                <a:ea typeface="나눔고딕" pitchFamily="2" charset="-127"/>
              </a:rPr>
              <a:t>Downsampling</a:t>
            </a:r>
            <a:endParaRPr lang="en-US" altLang="ko-KR" sz="2000" b="1" dirty="0"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42482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41795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900E7E-D2A2-A8C7-032E-8F852A140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8780" y="1566408"/>
            <a:ext cx="5658640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614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41795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 vs Pooling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2B89EC-4D48-E4D7-E81F-B6828AF650DC}"/>
              </a:ext>
            </a:extLst>
          </p:cNvPr>
          <p:cNvSpPr txBox="1"/>
          <p:nvPr/>
        </p:nvSpPr>
        <p:spPr>
          <a:xfrm>
            <a:off x="5198924" y="1778810"/>
            <a:ext cx="3945076" cy="1745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dirty="0" err="1">
                <a:latin typeface="나눔고딕" pitchFamily="2" charset="-127"/>
                <a:ea typeface="나눔고딕" pitchFamily="2" charset="-127"/>
              </a:rPr>
              <a:t>Downsampling</a:t>
            </a:r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 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Reduce the computational complexity 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prevent overfitting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increase the receptive field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of the network</a:t>
            </a:r>
            <a:endParaRPr lang="ko-KR" altLang="en-US" b="1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EA1EE662-1F3E-B523-5170-2C37245B0D98}"/>
              </a:ext>
            </a:extLst>
          </p:cNvPr>
          <p:cNvSpPr txBox="1"/>
          <p:nvPr/>
        </p:nvSpPr>
        <p:spPr>
          <a:xfrm>
            <a:off x="5894867" y="1214012"/>
            <a:ext cx="186412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</a:t>
            </a:r>
            <a:r>
              <a:rPr lang="ko-KR" altLang="en-US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endParaRPr sz="18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181F6C9C-6E47-6FA8-160B-50A315C1C2E9}"/>
              </a:ext>
            </a:extLst>
          </p:cNvPr>
          <p:cNvSpPr txBox="1"/>
          <p:nvPr/>
        </p:nvSpPr>
        <p:spPr>
          <a:xfrm>
            <a:off x="2304630" y="1214012"/>
            <a:ext cx="240707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BC030D-51F3-13CE-3BB4-DE00E51A857C}"/>
              </a:ext>
            </a:extLst>
          </p:cNvPr>
          <p:cNvSpPr txBox="1"/>
          <p:nvPr/>
        </p:nvSpPr>
        <p:spPr>
          <a:xfrm>
            <a:off x="1598356" y="1902230"/>
            <a:ext cx="3424494" cy="1098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latin typeface="나눔고딕" pitchFamily="2" charset="-127"/>
                <a:ea typeface="나눔고딕" pitchFamily="2" charset="-127"/>
              </a:rPr>
              <a:t>Feature Extraction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0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feature maps </a:t>
            </a:r>
            <a:r>
              <a:rPr lang="en-US" altLang="ko-KR" b="1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highlight features or patterns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나눔고딕" pitchFamily="2" charset="-127"/>
                <a:ea typeface="나눔고딕" pitchFamily="2" charset="-127"/>
              </a:rPr>
              <a:t> (edges, corners, blobs…)</a:t>
            </a:r>
            <a:endParaRPr lang="ko-KR" altLang="en-US" b="1" dirty="0"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280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Fully Connected Layer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53C697B-96EB-2CD0-EEFF-9A2EB862B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692" y="1300541"/>
            <a:ext cx="6975364" cy="236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421B878-7928-480D-DCCF-7F67F6A21FC1}"/>
              </a:ext>
            </a:extLst>
          </p:cNvPr>
          <p:cNvSpPr/>
          <p:nvPr/>
        </p:nvSpPr>
        <p:spPr>
          <a:xfrm>
            <a:off x="7163564" y="1357690"/>
            <a:ext cx="723136" cy="19760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3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75E800AB-ABF2-02F3-E2BC-4607D35CF742}"/>
              </a:ext>
            </a:extLst>
          </p:cNvPr>
          <p:cNvSpPr txBox="1"/>
          <p:nvPr/>
        </p:nvSpPr>
        <p:spPr>
          <a:xfrm>
            <a:off x="1408974" y="795519"/>
            <a:ext cx="6296843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스터디 현황</a:t>
            </a:r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en-US" altLang="ko-KR" sz="12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Convolutional</a:t>
            </a:r>
            <a:r>
              <a:rPr lang="ko-KR" altLang="en-US" sz="1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Neural</a:t>
            </a:r>
            <a:r>
              <a:rPr lang="ko-KR" altLang="en-US" sz="1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Network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등장 배경</a:t>
            </a:r>
            <a:endParaRPr lang="en-US" altLang="ko-KR" sz="3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구조</a:t>
            </a:r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Google Shape;67;p14">
            <a:extLst>
              <a:ext uri="{FF2B5EF4-FFF2-40B4-BE49-F238E27FC236}">
                <a16:creationId xmlns:a16="http://schemas.microsoft.com/office/drawing/2014/main" id="{FA247343-9FF2-9B85-E8B3-EB27C93CEA2F}"/>
              </a:ext>
            </a:extLst>
          </p:cNvPr>
          <p:cNvSpPr txBox="1"/>
          <p:nvPr/>
        </p:nvSpPr>
        <p:spPr>
          <a:xfrm>
            <a:off x="1769568" y="2610491"/>
            <a:ext cx="6296843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Convolution Layer </a:t>
            </a:r>
            <a:r>
              <a:rPr lang="en-US" altLang="ko-KR" sz="1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+ Padding</a:t>
            </a:r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Pooling Layer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Fully Connected Layer</a:t>
            </a:r>
          </a:p>
        </p:txBody>
      </p:sp>
      <p:sp>
        <p:nvSpPr>
          <p:cNvPr id="4" name="Google Shape;67;p14">
            <a:extLst>
              <a:ext uri="{FF2B5EF4-FFF2-40B4-BE49-F238E27FC236}">
                <a16:creationId xmlns:a16="http://schemas.microsoft.com/office/drawing/2014/main" id="{5217D8AE-DCF3-06AF-5974-9BD230F157BB}"/>
              </a:ext>
            </a:extLst>
          </p:cNvPr>
          <p:cNvSpPr txBox="1"/>
          <p:nvPr/>
        </p:nvSpPr>
        <p:spPr>
          <a:xfrm>
            <a:off x="1408973" y="3965024"/>
            <a:ext cx="6296843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응용 분야</a:t>
            </a:r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CNN </a:t>
            </a:r>
            <a:r>
              <a:rPr lang="ko-KR" altLang="en-US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모델들</a:t>
            </a:r>
            <a:endParaRPr lang="en-US" altLang="ko-KR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Fully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Connected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8" name="Picture 4" descr="Convolutional Neural Networks | fully connected layer">
            <a:extLst>
              <a:ext uri="{FF2B5EF4-FFF2-40B4-BE49-F238E27FC236}">
                <a16:creationId xmlns:a16="http://schemas.microsoft.com/office/drawing/2014/main" id="{1C700923-5261-6E5C-166A-1B6A292C5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450" y="1055550"/>
            <a:ext cx="7213599" cy="3390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307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응용 분야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75276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22394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응용 분야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Image Classification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93044244-EF04-86F8-4BEB-597BC2FBC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0" y="1497013"/>
            <a:ext cx="66675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7462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응용 분야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Face Detection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6388" name="Picture 4" descr="Top: The CNN trained for the task of full face detection. Bottom: The CNN trained for the task of facial parts detection. ">
            <a:extLst>
              <a:ext uri="{FF2B5EF4-FFF2-40B4-BE49-F238E27FC236}">
                <a16:creationId xmlns:a16="http://schemas.microsoft.com/office/drawing/2014/main" id="{DC44CC67-E0F8-F9A3-73D5-CEAEBB99F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590" y="1423970"/>
            <a:ext cx="6838950" cy="262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40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응용 분야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Medical Imaging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8434" name="Picture 2" descr="figure 11">
            <a:extLst>
              <a:ext uri="{FF2B5EF4-FFF2-40B4-BE49-F238E27FC236}">
                <a16:creationId xmlns:a16="http://schemas.microsoft.com/office/drawing/2014/main" id="{84B41E90-A1FB-3CE7-B1B7-CDEC7C33D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111" y="1139956"/>
            <a:ext cx="2974975" cy="347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406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28724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응용 분야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– Speech Recognition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9458" name="Picture 2" descr="Sensors 20 05212 g003">
            <a:extLst>
              <a:ext uri="{FF2B5EF4-FFF2-40B4-BE49-F238E27FC236}">
                <a16:creationId xmlns:a16="http://schemas.microsoft.com/office/drawing/2014/main" id="{1C9A36C0-769D-929D-F457-746D5E557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975" y="1102078"/>
            <a:ext cx="6242050" cy="208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2" name="Picture 2" descr="Sensors 20 05212 g002">
            <a:extLst>
              <a:ext uri="{FF2B5EF4-FFF2-40B4-BE49-F238E27FC236}">
                <a16:creationId xmlns:a16="http://schemas.microsoft.com/office/drawing/2014/main" id="{22A0183B-14BB-6229-765B-EACCAB2CF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300" y="3308805"/>
            <a:ext cx="6692900" cy="146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1720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다양한 </a:t>
            </a:r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CNN </a:t>
            </a:r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모델들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70376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모델들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VGGNet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290" name="Picture 2" descr="VGGNet 구조 이해 및 구현">
            <a:extLst>
              <a:ext uri="{FF2B5EF4-FFF2-40B4-BE49-F238E27FC236}">
                <a16:creationId xmlns:a16="http://schemas.microsoft.com/office/drawing/2014/main" id="{06C3E166-0C40-7E40-DB12-1245410C3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025" y="1098624"/>
            <a:ext cx="5197475" cy="330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14393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모델들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</a:t>
            </a: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ResNet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E2DF235B-41A2-7940-7735-FAF84A87D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800" y="1285919"/>
            <a:ext cx="6303329" cy="273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1903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모델들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</a:t>
            </a: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GoogLeNet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4338" name="Picture 2" descr="GoogLeNet (CNN architecture 기반 모델)">
            <a:extLst>
              <a:ext uri="{FF2B5EF4-FFF2-40B4-BE49-F238E27FC236}">
                <a16:creationId xmlns:a16="http://schemas.microsoft.com/office/drawing/2014/main" id="{886558CB-B5CD-C088-1962-DB1D2B7D4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300" y="2043768"/>
            <a:ext cx="6337299" cy="161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335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현황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878947-F905-79ED-18FA-FEC6CFE936B5}"/>
              </a:ext>
            </a:extLst>
          </p:cNvPr>
          <p:cNvSpPr txBox="1"/>
          <p:nvPr/>
        </p:nvSpPr>
        <p:spPr>
          <a:xfrm>
            <a:off x="1642965" y="959976"/>
            <a:ext cx="3658083" cy="374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Course Introduction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Image Classification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Loss Functions and Optimization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Introduction to Neural Networks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Convolutional Neural Networks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Training Neural Networks, part 1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Training Neural Networks, part 2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Deep Learning Software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CNN Architectures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Recurrent Neural </a:t>
            </a:r>
            <a:r>
              <a:rPr kumimoji="1" lang="en-US" altLang="ko-Kore-KR" sz="16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Netoworks</a:t>
            </a:r>
            <a:endParaRPr kumimoji="1"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ED278-77D7-0EB3-1A53-BE262E821822}"/>
              </a:ext>
            </a:extLst>
          </p:cNvPr>
          <p:cNvSpPr txBox="1"/>
          <p:nvPr/>
        </p:nvSpPr>
        <p:spPr>
          <a:xfrm>
            <a:off x="5300557" y="959976"/>
            <a:ext cx="3707511" cy="300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11. Detection and Segmentation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12. Visualizing and Understanding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13. Generative Models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14. Deep Reinforcement Learning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15. Efficient Methods and Hardware for Deep Learning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16. Adversarial Examples and Adversarial Training</a:t>
            </a:r>
            <a:endParaRPr kumimoji="1"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2D243A-81A4-4E80-3D20-E65DA4E672C7}"/>
              </a:ext>
            </a:extLst>
          </p:cNvPr>
          <p:cNvSpPr/>
          <p:nvPr/>
        </p:nvSpPr>
        <p:spPr>
          <a:xfrm>
            <a:off x="1642965" y="1041621"/>
            <a:ext cx="3596945" cy="22025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29972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 err="1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en-US" altLang="ko-KR" sz="2400" b="1" dirty="0" err="1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Convolutional</a:t>
            </a:r>
            <a:r>
              <a:rPr lang="en-US" altLang="ko-KR" sz="24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Neural Network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6838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en-US" altLang="ko-KR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Convolutional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Neural Network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C3113E-9419-D686-D512-11EEC42EA0D0}"/>
              </a:ext>
            </a:extLst>
          </p:cNvPr>
          <p:cNvSpPr txBox="1"/>
          <p:nvPr/>
        </p:nvSpPr>
        <p:spPr>
          <a:xfrm>
            <a:off x="1983018" y="1771531"/>
            <a:ext cx="66154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b="1" i="0" dirty="0" err="1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합성곱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 신경망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(Convolutional neural network, CNN)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은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시각적 영상을 분석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하는 데 사용되는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다층의 </a:t>
            </a:r>
            <a:r>
              <a:rPr lang="en-US" altLang="ko-KR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feed-forward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적인 </a:t>
            </a:r>
            <a:r>
              <a:rPr lang="ko-KR" altLang="en-US" b="1" dirty="0">
                <a:solidFill>
                  <a:schemeClr val="tx1"/>
                </a:solidFill>
                <a:latin typeface="나눔고딕" pitchFamily="2" charset="-127"/>
                <a:ea typeface="나눔고딕" pitchFamily="2" charset="-127"/>
              </a:rPr>
              <a:t>인공신경망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의 한 종류이다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필터링 기법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을 인공신경망에 적용하여 이미지를 효과적으로 처리할 수 있는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심층 신경망 기법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으로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행렬로 표현된 필터의 각 요소가 데이터 처리에 적합하도록 자동으로 학습되는 과정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을 통해 </a:t>
            </a:r>
            <a:r>
              <a:rPr lang="ko-KR" altLang="en-US" b="1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이미지를 분류하는 기법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이다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b="0" i="0" dirty="0">
              <a:solidFill>
                <a:srgbClr val="202122"/>
              </a:solidFill>
              <a:effectLst/>
              <a:latin typeface="나눔고딕" pitchFamily="2" charset="-127"/>
              <a:ea typeface="나눔고딕" pitchFamily="2" charset="-127"/>
            </a:endParaRPr>
          </a:p>
          <a:p>
            <a:pPr algn="r"/>
            <a:br>
              <a:rPr lang="ko-KR" altLang="en-US" dirty="0">
                <a:latin typeface="나눔고딕" pitchFamily="2" charset="-127"/>
                <a:ea typeface="나눔고딕" pitchFamily="2" charset="-127"/>
              </a:rPr>
            </a:br>
            <a:r>
              <a:rPr lang="en-US" altLang="ko-KR" dirty="0">
                <a:latin typeface="나눔고딕" pitchFamily="2" charset="-127"/>
                <a:ea typeface="나눔고딕" pitchFamily="2" charset="-127"/>
              </a:rPr>
              <a:t>-Wikipedia-</a:t>
            </a:r>
            <a:endParaRPr kumimoji="1" lang="ko-Kore-KR" altLang="en-US" dirty="0"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503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0B2172-0D6C-DD0E-0325-89CE4B6BD44B}"/>
              </a:ext>
            </a:extLst>
          </p:cNvPr>
          <p:cNvSpPr txBox="1"/>
          <p:nvPr/>
        </p:nvSpPr>
        <p:spPr>
          <a:xfrm>
            <a:off x="1504122" y="1985697"/>
            <a:ext cx="6858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CNN</a:t>
            </a:r>
            <a:r>
              <a:rPr lang="ko-KR" altLang="en-US" sz="4800" b="1" dirty="0">
                <a:solidFill>
                  <a:srgbClr val="19264B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등장 배경</a:t>
            </a:r>
            <a:endParaRPr lang="en-US" altLang="ko-KR" sz="4800" b="1" dirty="0">
              <a:solidFill>
                <a:srgbClr val="19264B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994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등장 배경</a:t>
            </a:r>
            <a:endParaRPr 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안테나이(가) 표시된 사진&#10;&#10;자동 생성된 설명">
            <a:extLst>
              <a:ext uri="{FF2B5EF4-FFF2-40B4-BE49-F238E27FC236}">
                <a16:creationId xmlns:a16="http://schemas.microsoft.com/office/drawing/2014/main" id="{CE78041F-D9ED-5B81-F338-BB1418926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494" y="1205196"/>
            <a:ext cx="6669242" cy="21508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C3113E-9419-D686-D512-11EEC42EA0D0}"/>
              </a:ext>
            </a:extLst>
          </p:cNvPr>
          <p:cNvSpPr txBox="1"/>
          <p:nvPr/>
        </p:nvSpPr>
        <p:spPr>
          <a:xfrm>
            <a:off x="4050023" y="3561935"/>
            <a:ext cx="2338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LeCun</a:t>
            </a:r>
            <a:r>
              <a:rPr kumimoji="1" lang="en-US" altLang="ko-Kore-KR" dirty="0">
                <a:latin typeface="NanumGothic" panose="020D0604000000000000" pitchFamily="34" charset="-127"/>
                <a:ea typeface="NanumGothic" panose="020D0604000000000000" pitchFamily="34" charset="-127"/>
              </a:rPr>
              <a:t> et al. </a:t>
            </a:r>
            <a:r>
              <a:rPr kumimoji="1" lang="en-US" altLang="ko-Kore-KR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LeNet</a:t>
            </a:r>
            <a:r>
              <a:rPr kumimoji="1" lang="en-US" altLang="ko-Kore-KR" dirty="0">
                <a:latin typeface="NanumGothic" panose="020D0604000000000000" pitchFamily="34" charset="-127"/>
                <a:ea typeface="NanumGothic" panose="020D0604000000000000" pitchFamily="34" charset="-127"/>
              </a:rPr>
              <a:t> 1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998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153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등장 배경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Picture 2" descr="CUAI 중앙대학교 인공지능 학회 - YouTube">
            <a:extLst>
              <a:ext uri="{FF2B5EF4-FFF2-40B4-BE49-F238E27FC236}">
                <a16:creationId xmlns:a16="http://schemas.microsoft.com/office/drawing/2014/main" id="{8C81398E-4423-4B1D-3854-F5A774B989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0" t="40039" r="22637" b="39246"/>
          <a:stretch/>
        </p:blipFill>
        <p:spPr bwMode="auto">
          <a:xfrm>
            <a:off x="3723593" y="1058854"/>
            <a:ext cx="2934031" cy="106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C4B41B2-1E67-EB31-3BEF-BBB00087794A}"/>
              </a:ext>
            </a:extLst>
          </p:cNvPr>
          <p:cNvGrpSpPr/>
          <p:nvPr/>
        </p:nvGrpSpPr>
        <p:grpSpPr>
          <a:xfrm>
            <a:off x="1592576" y="3176500"/>
            <a:ext cx="7196064" cy="289374"/>
            <a:chOff x="1277775" y="2047119"/>
            <a:chExt cx="7196064" cy="289374"/>
          </a:xfrm>
        </p:grpSpPr>
        <p:pic>
          <p:nvPicPr>
            <p:cNvPr id="2050" name="Picture 2" descr="CUAI 중앙대학교 인공지능 학회 - YouTube">
              <a:extLst>
                <a:ext uri="{FF2B5EF4-FFF2-40B4-BE49-F238E27FC236}">
                  <a16:creationId xmlns:a16="http://schemas.microsoft.com/office/drawing/2014/main" id="{3FD5F4CE-88F0-B894-C69C-C851A537A2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20" t="40039" r="22637" b="53139"/>
            <a:stretch/>
          </p:blipFill>
          <p:spPr bwMode="auto">
            <a:xfrm>
              <a:off x="1277775" y="2049231"/>
              <a:ext cx="2402023" cy="2872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CUAI 중앙대학교 인공지능 학회 - YouTube">
              <a:extLst>
                <a:ext uri="{FF2B5EF4-FFF2-40B4-BE49-F238E27FC236}">
                  <a16:creationId xmlns:a16="http://schemas.microsoft.com/office/drawing/2014/main" id="{367DEE72-CD9B-4F74-4107-3A34B50146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20" t="54107" r="22637" b="39246"/>
            <a:stretch/>
          </p:blipFill>
          <p:spPr bwMode="auto">
            <a:xfrm>
              <a:off x="6071816" y="2054471"/>
              <a:ext cx="2402023" cy="279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CUAI 중앙대학교 인공지능 학회 - YouTube">
              <a:extLst>
                <a:ext uri="{FF2B5EF4-FFF2-40B4-BE49-F238E27FC236}">
                  <a16:creationId xmlns:a16="http://schemas.microsoft.com/office/drawing/2014/main" id="{69FBC4C8-D6C6-1BE2-CE8B-DD4864F30B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20" t="46437" r="22637" b="46741"/>
            <a:stretch/>
          </p:blipFill>
          <p:spPr bwMode="auto">
            <a:xfrm>
              <a:off x="3679798" y="2047119"/>
              <a:ext cx="2402023" cy="2872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FF5DA013-CC93-FB78-A380-0DE82560E000}"/>
              </a:ext>
            </a:extLst>
          </p:cNvPr>
          <p:cNvSpPr/>
          <p:nvPr/>
        </p:nvSpPr>
        <p:spPr>
          <a:xfrm>
            <a:off x="5087738" y="2370309"/>
            <a:ext cx="205740" cy="53857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D8798C-381C-E595-8AEA-EC5977457C33}"/>
              </a:ext>
            </a:extLst>
          </p:cNvPr>
          <p:cNvSpPr/>
          <p:nvPr/>
        </p:nvSpPr>
        <p:spPr>
          <a:xfrm>
            <a:off x="3753614" y="1055550"/>
            <a:ext cx="2856736" cy="344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38CB2D-6830-6162-3F0E-C61D3E443F46}"/>
              </a:ext>
            </a:extLst>
          </p:cNvPr>
          <p:cNvSpPr/>
          <p:nvPr/>
        </p:nvSpPr>
        <p:spPr>
          <a:xfrm>
            <a:off x="3753614" y="1409387"/>
            <a:ext cx="2856736" cy="344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6C6F3B-2667-92E5-9CF4-D39086603B48}"/>
              </a:ext>
            </a:extLst>
          </p:cNvPr>
          <p:cNvSpPr/>
          <p:nvPr/>
        </p:nvSpPr>
        <p:spPr>
          <a:xfrm>
            <a:off x="3753614" y="1758201"/>
            <a:ext cx="2856736" cy="344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0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2093</TotalTime>
  <Words>578</Words>
  <Application>Microsoft Office PowerPoint</Application>
  <PresentationFormat>화면 슬라이드 쇼(16:9)</PresentationFormat>
  <Paragraphs>112</Paragraphs>
  <Slides>39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NanumGothic ExtraBold</vt:lpstr>
      <vt:lpstr>Noto Sans KR</vt:lpstr>
      <vt:lpstr>NanumGothic</vt:lpstr>
      <vt:lpstr>NanumGothic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최동욱</dc:creator>
  <cp:lastModifiedBy>최동욱</cp:lastModifiedBy>
  <cp:revision>5</cp:revision>
  <dcterms:modified xsi:type="dcterms:W3CDTF">2023-04-03T13:41:37Z</dcterms:modified>
</cp:coreProperties>
</file>